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/>
  <mc:AlternateContent xmlns:mc="http://schemas.openxmlformats.org/markup-compatibility/2006">
    <mc:Choice Requires="x15">
      <x15ac:absPath xmlns:x15ac="http://schemas.microsoft.com/office/spreadsheetml/2010/11/ac" url="https://connectedplaces-my.sharepoint.com/personal/jeremy_allen_cp_catapult_org_uk/Documents/Documents/~CPC work/DfT/Non Tech Barriers To Innovation/FINAL DOCS/"/>
    </mc:Choice>
  </mc:AlternateContent>
  <xr:revisionPtr revIDLastSave="1" documentId="13_ncr:1_{FE04D19A-1B52-4621-AECD-B497B884A165}" xr6:coauthVersionLast="47" xr6:coauthVersionMax="47" xr10:uidLastSave="{1109543F-EC06-4C37-999B-868067E32F8E}"/>
  <bookViews>
    <workbookView xWindow="-14565" yWindow="-18120" windowWidth="29040" windowHeight="17520" xr2:uid="{00000000-000D-0000-FFFF-FFFF00000000}"/>
  </bookViews>
  <sheets>
    <sheet name="Overview" sheetId="1" r:id="rId1"/>
    <sheet name="Index" sheetId="2" r:id="rId2"/>
    <sheet name="References" sheetId="3" r:id="rId3"/>
    <sheet name="Skills &amp; Capacity" sheetId="4" r:id="rId4"/>
    <sheet name="Workforce Planning &amp; Succession" sheetId="5" r:id="rId5"/>
    <sheet name="Training &amp; Capability Pathways" sheetId="6" r:id="rId6"/>
    <sheet name="Frontline Adoption &amp; Human Fact" sheetId="7" r:id="rId7"/>
    <sheet name="Union &amp; Industrial Relations" sheetId="8" r:id="rId8"/>
    <sheet name="Change Fatigue &amp; Wellbeing" sheetId="9" r:id="rId9"/>
    <sheet name="Digital, Data &amp; AI Literacy" sheetId="10" r:id="rId10"/>
    <sheet name="Communities of Practice &amp; Knowl" sheetId="11" r:id="rId1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423" uniqueCount="294">
  <si>
    <t>Innovation Question Bank – Workforce &amp; Skills</t>
  </si>
  <si>
    <t>This tool helps teams anticipate and address common workforce and skills barriers when developing, trialling, and scaling innovations into business as usual (BAU). Each category provides questions to stress-test your approach, alongside the kind of evidence that strengthens decisions and approvals.</t>
  </si>
  <si>
    <t>1) Discovery and problem framing</t>
  </si>
  <si>
    <t>2) Before trial or pilot design</t>
  </si>
  <si>
    <t>3) Before scale-up to BAU</t>
  </si>
  <si>
    <t>• Use the questions as a team, not in isolation.</t>
  </si>
  <si>
    <t>• When a question reveals a gap, turn it into a named action with an owner and due date.</t>
  </si>
  <si>
    <t>• Store key evidence and decisions in a shared location to support approvals and future reuse.</t>
  </si>
  <si>
    <t>Source tags</t>
  </si>
  <si>
    <t>INT – Interview or practitioner evidence</t>
  </si>
  <si>
    <t>SKILL – Innovation or skills literature</t>
  </si>
  <si>
    <t>CAP – Organisational capability / capacity sources</t>
  </si>
  <si>
    <t>ADK – Change management (e.g. ADKAR)</t>
  </si>
  <si>
    <t>DOI – Diffusion of innovation / adoption theory</t>
  </si>
  <si>
    <t>LL – Lessons learned / knowledge management</t>
  </si>
  <si>
    <t>PSY – Psychological safety and wellbeing</t>
  </si>
  <si>
    <t>DATA / AI-RMF – Data, digital, AI and risk management</t>
  </si>
  <si>
    <t>MEAS – Measurement and evaluation</t>
  </si>
  <si>
    <t>Category</t>
  </si>
  <si>
    <t>What it helps you diagnose</t>
  </si>
  <si>
    <t>Skills &amp; Capacity</t>
  </si>
  <si>
    <t>Capability gaps, resourcing, protected time, and core change skills.</t>
  </si>
  <si>
    <t>Workforce Planning &amp; Succession</t>
  </si>
  <si>
    <t>Role risk, knowledge loss, pipelines, retention and transition planning.</t>
  </si>
  <si>
    <t>Training &amp; Capability Pathways</t>
  </si>
  <si>
    <t>Role-based learning, competence validation, and BAU training governance.</t>
  </si>
  <si>
    <t>Frontline Adoption &amp; Human Factors</t>
  </si>
  <si>
    <t>Usability, safety-critical errors, workflow burden and real-world conditions.</t>
  </si>
  <si>
    <t>Union &amp; Industrial Relations</t>
  </si>
  <si>
    <t>Engagement, trust, job impact concerns, and dispute resolution routes.</t>
  </si>
  <si>
    <t>Change Fatigue &amp; Wellbeing</t>
  </si>
  <si>
    <t>Competing change load, wellbeing risk, manager support and stop criteria.</t>
  </si>
  <si>
    <t>Digital, Data &amp; AI Literacy</t>
  </si>
  <si>
    <t>Baseline literacy, explainability, stewardship, privacy/cyber and safe use.</t>
  </si>
  <si>
    <t>Communities of Practice &amp; Knowledge Transfer</t>
  </si>
  <si>
    <t>Capturing and reusing learning, templates, repositories and governance.</t>
  </si>
  <si>
    <t>References</t>
  </si>
  <si>
    <t>Tag</t>
  </si>
  <si>
    <t>Source</t>
  </si>
  <si>
    <t>Link/notes</t>
  </si>
  <si>
    <t>INT</t>
  </si>
  <si>
    <t>DfT Barriers to Innovation – Interview transcripts (2025)</t>
  </si>
  <si>
    <t>SKILL</t>
  </si>
  <si>
    <t>OECD OPSI – Innovation skills &amp; applied capabilities (2025)</t>
  </si>
  <si>
    <t>https://oecd-opsi.org/blog/toward-a-new-approach-to-innovation-skills-and-applied-capabilities/</t>
  </si>
  <si>
    <t>CAP</t>
  </si>
  <si>
    <t>OECD – Innovative capacity of governments</t>
  </si>
  <si>
    <t>https://www.oecd.org/en/topics/innovative-capacity-of-governments.html</t>
  </si>
  <si>
    <t>ADK</t>
  </si>
  <si>
    <t>Prosci – ADKAR change model</t>
  </si>
  <si>
    <t>https://www.prosci.com/methodology/adkar</t>
  </si>
  <si>
    <t>DOI</t>
  </si>
  <si>
    <t>Diffusion of Innovations – adoption attributes</t>
  </si>
  <si>
    <t>https://open.ncl.ac.uk/theories/8/diffusion-of-innovations/#:~:text=Relative%20advantage%20%2D%20refers%20to%20whether,of%20which%20are%20explained%20below.</t>
  </si>
  <si>
    <t>PSY</t>
  </si>
  <si>
    <t>Edmondson psychological safety scale</t>
  </si>
  <si>
    <t>https://sc.edu/about/offices_and_divisions/human_resources/docs/team_psychological_safety_assessment.pdf</t>
  </si>
  <si>
    <t>LL</t>
  </si>
  <si>
    <t>ProjectManagement.com – Lessons learned best practice</t>
  </si>
  <si>
    <t>https://www.projectmanagement.com/wikis/1121836/how-to-systematically-capture-and-apply-lessons-learned</t>
  </si>
  <si>
    <t>DATA</t>
  </si>
  <si>
    <t>DAMA-DMBOK – managing data as an asset</t>
  </si>
  <si>
    <t>https://www.dama.org/learning-resources/dama-data-management-body-of-knowledge-dmbok/</t>
  </si>
  <si>
    <t>AI-RMF</t>
  </si>
  <si>
    <t>NIST – AI Risk Management Framework</t>
  </si>
  <si>
    <t>https://www.nist.gov/itl/ai-risk-management-framework</t>
  </si>
  <si>
    <t>Use these questions to diagnose gaps and strengthen delivery for this barrier category.</t>
  </si>
  <si>
    <t>Question innovators should ask</t>
  </si>
  <si>
    <t>Why it matters (what it surfaces)</t>
  </si>
  <si>
    <t>Evidence to collect / artefact</t>
  </si>
  <si>
    <t>What skills are required across the lifecycle (discovery, trial, assurance, BAU) and where are the gaps?</t>
  </si>
  <si>
    <t>Identifies capability gaps early.</t>
  </si>
  <si>
    <t>Skills matrix; gap analysis.</t>
  </si>
  <si>
    <t>INT;SKILL</t>
  </si>
  <si>
    <t>Is innovation work resourced with protected time (not ‘on top of BAU’)?</t>
  </si>
  <si>
    <t>Capacity is a recurring barrier.</t>
  </si>
  <si>
    <t>Time allocation; backfill plan.</t>
  </si>
  <si>
    <t>INT;CAP</t>
  </si>
  <si>
    <t>Who has accountability for capability building (HR/L&amp;D vs programme) and what budget exists?</t>
  </si>
  <si>
    <t>Prevents diffusion of responsibility.</t>
  </si>
  <si>
    <t>Capability plan; budget lines.</t>
  </si>
  <si>
    <t>Do managers have the skills to sponsor change (not only technical skills)?</t>
  </si>
  <si>
    <t>Management capability matters.</t>
  </si>
  <si>
    <t>Sponsor training plan.</t>
  </si>
  <si>
    <t>What ‘technology-agnostic’ change capability exists to embed innovations?</t>
  </si>
  <si>
    <t>Reduces adoption failures.</t>
  </si>
  <si>
    <t>Change roles; resourcing.</t>
  </si>
  <si>
    <t>INT;ADK</t>
  </si>
  <si>
    <t>How will we support SMEs or small teams to participate without overload?</t>
  </si>
  <si>
    <t>Prevents drop-out.</t>
  </si>
  <si>
    <t>Support offer; approvals help.</t>
  </si>
  <si>
    <t xml:space="preserve">What knowledge is ‘tacit’ (held by experts) and how will we make sure that we wont lose it? </t>
  </si>
  <si>
    <t>Prevents loss.</t>
  </si>
  <si>
    <t>Playbooks; SOP updates.</t>
  </si>
  <si>
    <t>INT;LL</t>
  </si>
  <si>
    <t>How will we measure improvements in skills/capacity over time?</t>
  </si>
  <si>
    <t>Closes the learning loop.</t>
  </si>
  <si>
    <t>Before/after measures.</t>
  </si>
  <si>
    <t>MEAS</t>
  </si>
  <si>
    <t>Prompting tips</t>
  </si>
  <si>
    <t>• Ask at: (1) discovery/problem framing, (2) before trial design, (3) before scale-up to BAU.</t>
  </si>
  <si>
    <t>• If a question reveals a gap, turn it into a named action with an owner and due date.</t>
  </si>
  <si>
    <t>• Store key evidence and decisions in a single location to support approvals and future reuse.</t>
  </si>
  <si>
    <t>Which roles are at highest retirement/attrition risk, and what is the plan to cover them?</t>
  </si>
  <si>
    <t>Addresses ageing workforce/brain drain.</t>
  </si>
  <si>
    <t>Workforce risk map.</t>
  </si>
  <si>
    <t>How will we transfer knowledge (mentoring, shadowing, communities, documentation)?</t>
  </si>
  <si>
    <t>Makes transfer systematic.</t>
  </si>
  <si>
    <t>Succession plan.</t>
  </si>
  <si>
    <t>Do graduate/apprentice pathways include digital and innovation skills?</t>
  </si>
  <si>
    <t>Builds future capability.</t>
  </si>
  <si>
    <t>Curriculum review.</t>
  </si>
  <si>
    <t>How will we create attractive career pathways for digital/AI/data talent?</t>
  </si>
  <si>
    <t>Competes for scarce skills.</t>
  </si>
  <si>
    <t>Role profiles; progression.</t>
  </si>
  <si>
    <t>What is the plan to retain talent after training (incentives, progression, mission)?</t>
  </si>
  <si>
    <t>Reduces churn.</t>
  </si>
  <si>
    <t>Retention plan.</t>
  </si>
  <si>
    <t>How will we ensure diversity of skills and backgrounds in innovation teams?</t>
  </si>
  <si>
    <t>Improves problem solving.</t>
  </si>
  <si>
    <t>Recruitment criteria.</t>
  </si>
  <si>
    <t>What workforce impacts (role changes) will innovations create and how will we manage them?</t>
  </si>
  <si>
    <t>Prevents resistance.</t>
  </si>
  <si>
    <t>Impact assessment.</t>
  </si>
  <si>
    <t>ADK;INT</t>
  </si>
  <si>
    <t>Who owns workforce transition planning (programme vs HR)?</t>
  </si>
  <si>
    <t>Clarifies accountability.</t>
  </si>
  <si>
    <t>RACI.</t>
  </si>
  <si>
    <t>How will we track progress (vacancies, time-to-hire, capability readiness)?</t>
  </si>
  <si>
    <t>Makes it measurable.</t>
  </si>
  <si>
    <t>KPIs dashboard.</t>
  </si>
  <si>
    <t>What is the learning journey by role (frontline, supervisors, assurance, managers)?</t>
  </si>
  <si>
    <t>Different roles need different learning.</t>
  </si>
  <si>
    <t>Role-based training pathways.</t>
  </si>
  <si>
    <t>SKILL;ADK</t>
  </si>
  <si>
    <t>What ‘just-in-time’ job aids/Standard Operating Procedures (SOP) updates will support learning on shift?</t>
  </si>
  <si>
    <t>Improves real-world ability.</t>
  </si>
  <si>
    <t>Job aids; SOPs.</t>
  </si>
  <si>
    <t>How will training be delivered (in-person, simulators, on-the-job coaching)?</t>
  </si>
  <si>
    <t>Improves uptake.</t>
  </si>
  <si>
    <t>Training plan.</t>
  </si>
  <si>
    <t>How will we validate competence (assessment, observation) rather than attendance?</t>
  </si>
  <si>
    <t>Ensures ability.</t>
  </si>
  <si>
    <t>Competency checks.</t>
  </si>
  <si>
    <t>Do we have trainers/super-users and time allocated for them?</t>
  </si>
  <si>
    <t>Scaling requires internal capability.</t>
  </si>
  <si>
    <t>Super-user roster.</t>
  </si>
  <si>
    <t>How will we capture training feedback and iterate content quickly?</t>
  </si>
  <si>
    <t>Supports continuous improvement.</t>
  </si>
  <si>
    <t>Feedback loop.</t>
  </si>
  <si>
    <t>What standards/policies must training align to (safety, cyber, data protection)?</t>
  </si>
  <si>
    <t>Ensures compliance.</t>
  </si>
  <si>
    <t>Compliance mapping.</t>
  </si>
  <si>
    <t>How will we fund training and backfill for operational teams?</t>
  </si>
  <si>
    <t>Removes a practical barrier.</t>
  </si>
  <si>
    <t>Budget/backfill plan.</t>
  </si>
  <si>
    <t>How will we reinforce learning (coaching, refreshers, audits)?</t>
  </si>
  <si>
    <t>Stops regression.</t>
  </si>
  <si>
    <t>Reinforcement plan.</t>
  </si>
  <si>
    <t>How will capability building be embedded into BAU (not one-off)?</t>
  </si>
  <si>
    <t>Sustains skills.</t>
  </si>
  <si>
    <t>BAU L&amp;D governance.</t>
  </si>
  <si>
    <t>Have frontline users been involved early to define needs and constraints?</t>
  </si>
  <si>
    <t>Prevents top-down rejection.</t>
  </si>
  <si>
    <t>User research; co-design outputs.</t>
  </si>
  <si>
    <t>How will we test usability under real conditions (night shifts, weather, time pressure)?</t>
  </si>
  <si>
    <t>Field reality matters.</t>
  </si>
  <si>
    <t>Field trial protocol.</t>
  </si>
  <si>
    <t>What are the safety-critical user errors and how will we prevent them?</t>
  </si>
  <si>
    <t>Human factors in safety contexts.</t>
  </si>
  <si>
    <t>Hazard analysis; mitigations.</t>
  </si>
  <si>
    <t>What training and job aids will be available at point of use?</t>
  </si>
  <si>
    <t>Supports ability.</t>
  </si>
  <si>
    <t>Job aids.</t>
  </si>
  <si>
    <t>How will we measure adoption (usage, compliance) and why people opt out?</t>
  </si>
  <si>
    <t>Detects barriers.</t>
  </si>
  <si>
    <t>Usage metrics; interviews.</t>
  </si>
  <si>
    <t>What feedback channels exist for frontline staff during trials?</t>
  </si>
  <si>
    <t>Supports iteration.</t>
  </si>
  <si>
    <t>Feedback mechanism.</t>
  </si>
  <si>
    <t>How will we make the benefits visible to others?</t>
  </si>
  <si>
    <t>Accelerates social adoption.</t>
  </si>
  <si>
    <t>Demo metrics.</t>
  </si>
  <si>
    <t>What is the support model when something goes wrong on shift?</t>
  </si>
  <si>
    <t>Builds confidence.</t>
  </si>
  <si>
    <t>Support &amp; escalation.</t>
  </si>
  <si>
    <t>Which unions/representatives need to be engaged, and how early?</t>
  </si>
  <si>
    <t>Early engagement reduces resistance.</t>
  </si>
  <si>
    <t>Engagement plan.</t>
  </si>
  <si>
    <t>What are the perceived job impacts (deskilling, redundancy) and how will we address them?</t>
  </si>
  <si>
    <t>Fear of job loss is a blocker.</t>
  </si>
  <si>
    <t>Impact assessment; mitigations.</t>
  </si>
  <si>
    <t>What evidence will unions need to support safe adoption (safety case, training standards)?</t>
  </si>
  <si>
    <t>Builds trust.</t>
  </si>
  <si>
    <t>Evidence pack.</t>
  </si>
  <si>
    <t>How will we involve union reps in trial design and evaluation?</t>
  </si>
  <si>
    <t>Co-ownership improves legitimacy.</t>
  </si>
  <si>
    <t>Co-design sessions.</t>
  </si>
  <si>
    <t>How will we communicate transparently about data/monitoring (for digital/AI tools)?</t>
  </si>
  <si>
    <t>Surveillance concerns.</t>
  </si>
  <si>
    <t>Comms; DPIA summary.</t>
  </si>
  <si>
    <t>What dispute resolution path exists if concerns arise during trials?</t>
  </si>
  <si>
    <t>Keeps work moving.</t>
  </si>
  <si>
    <t>Escalation route.</t>
  </si>
  <si>
    <t>How will we ensure training and competence standards are met before rollout?</t>
  </si>
  <si>
    <t>Protects workforce and operations.</t>
  </si>
  <si>
    <t>Competency sign-off.</t>
  </si>
  <si>
    <t>How will we capture lessons from engagement and reuse them?</t>
  </si>
  <si>
    <t>Improves future rollouts.</t>
  </si>
  <si>
    <t>Lessons log.</t>
  </si>
  <si>
    <t>What other changes are hitting the same teams right now?</t>
  </si>
  <si>
    <t>Avoids overloading people.</t>
  </si>
  <si>
    <t>Change calendar.</t>
  </si>
  <si>
    <t>What is the minimum change required now—and what can wait?</t>
  </si>
  <si>
    <t>Reduces cognitive load.</t>
  </si>
  <si>
    <t>Scope statement.</t>
  </si>
  <si>
    <t>KOT</t>
  </si>
  <si>
    <t>How will we create visible progress quickly (short-term wins)?</t>
  </si>
  <si>
    <t>Combats fatigue.</t>
  </si>
  <si>
    <t>Win plan.</t>
  </si>
  <si>
    <t>How will we spot signs of fatigue and act on them?</t>
  </si>
  <si>
    <t>Prevents disengagement.</t>
  </si>
  <si>
    <t>Pulse checks.</t>
  </si>
  <si>
    <t>Are we asking the same ‘small group’ to do all innovation work?</t>
  </si>
  <si>
    <t>Avoids burnout.</t>
  </si>
  <si>
    <t>Resource distribution.</t>
  </si>
  <si>
    <t>What support exists for managers leading tired teams?</t>
  </si>
  <si>
    <t>Manager capability matters.</t>
  </si>
  <si>
    <t>Manager coaching.</t>
  </si>
  <si>
    <t>How will we reduce admin burden created by the innovation?</t>
  </si>
  <si>
    <t>Adoption improves if workload drops.</t>
  </si>
  <si>
    <t>Process redesign.</t>
  </si>
  <si>
    <t>How will we handle mistakes compassionately while maintaining standards?</t>
  </si>
  <si>
    <t>Supports psychological safety.</t>
  </si>
  <si>
    <t>Just culture approach.</t>
  </si>
  <si>
    <t>How will we recognise and reward teams during change?</t>
  </si>
  <si>
    <t>Reinforces engagement.</t>
  </si>
  <si>
    <t>Recognition plan.</t>
  </si>
  <si>
    <t>How will we stop or pause changes if fatigue becomes unsafe?</t>
  </si>
  <si>
    <t>Protects safety.</t>
  </si>
  <si>
    <t>Stop criteria.</t>
  </si>
  <si>
    <t>Digital/Data/AI Literacy</t>
  </si>
  <si>
    <t>What baseline digital/data skills do target roles need?</t>
  </si>
  <si>
    <t>Defines minimum capability.</t>
  </si>
  <si>
    <t>Competency framework.</t>
  </si>
  <si>
    <t>How will we explain AI/analytics decisions in plain language?</t>
  </si>
  <si>
    <t>Explainability materials.</t>
  </si>
  <si>
    <t>Who owns data quality and stewardship for operational datasets?</t>
  </si>
  <si>
    <t>Prevents drift.</t>
  </si>
  <si>
    <t>Owner/steward roles.</t>
  </si>
  <si>
    <t>What are the cyber/privacy responsibilities for users and suppliers?</t>
  </si>
  <si>
    <t>Reduces risk.</t>
  </si>
  <si>
    <t>Role-based controls.</t>
  </si>
  <si>
    <t>How will we train for safe use of tools (including failure modes)?</t>
  </si>
  <si>
    <t>Prevents misuse.</t>
  </si>
  <si>
    <t>Scenario-based training.</t>
  </si>
  <si>
    <t>How will we monitor tool performance and user behaviour post-rollout?</t>
  </si>
  <si>
    <t>Detects issues early.</t>
  </si>
  <si>
    <t>Monitoring dashboards.</t>
  </si>
  <si>
    <t>How will we measure improvements in digital literacy?</t>
  </si>
  <si>
    <t>Makes progress measurable.</t>
  </si>
  <si>
    <t>Assessment results.</t>
  </si>
  <si>
    <t>What communities of practice exist (or should) to share innovation and operational learning?</t>
  </si>
  <si>
    <t>Builds system capability.</t>
  </si>
  <si>
    <t>CoP charter.</t>
  </si>
  <si>
    <t>How will we capture tacit knowledge from experts and make it reusable?</t>
  </si>
  <si>
    <t>Prevents brain drain.</t>
  </si>
  <si>
    <t>Playbooks; videos.</t>
  </si>
  <si>
    <t>What is the standard template and tagging approach for lessons learned?</t>
  </si>
  <si>
    <t>Makes retrieval possible.</t>
  </si>
  <si>
    <t>Template; taxonomy.</t>
  </si>
  <si>
    <t>Where will knowledge live (searchable repository) and who maintains it?</t>
  </si>
  <si>
    <t>Avoids knowledge loss.</t>
  </si>
  <si>
    <t>Repository owner.</t>
  </si>
  <si>
    <t>LL;INT</t>
  </si>
  <si>
    <t>How will we share cross-region successes and failures (not just success stories)?</t>
  </si>
  <si>
    <t>Prevents repeating mistakes.</t>
  </si>
  <si>
    <t>Sharing forums.</t>
  </si>
  <si>
    <t>How will we ensure psychological safety for honest sharing?</t>
  </si>
  <si>
    <t>People won’t share if punished.</t>
  </si>
  <si>
    <t>Facilitation norms.</t>
  </si>
  <si>
    <t>How will new joiners access and learn ‘how we do innovation here’?</t>
  </si>
  <si>
    <t>Speeds onboarding.</t>
  </si>
  <si>
    <t>Onboarding pack.</t>
  </si>
  <si>
    <t>How will we reuse prior pilots (artefacts, evidence, suppliers) to shorten cycles?</t>
  </si>
  <si>
    <t>Reduces time-to-value.</t>
  </si>
  <si>
    <t>Reuse checklist.</t>
  </si>
  <si>
    <t>Questions for innovators to ask</t>
  </si>
  <si>
    <t>Purpose of this tool:</t>
  </si>
  <si>
    <t>Use at three points:</t>
  </si>
  <si>
    <t>Working practice:</t>
  </si>
  <si>
    <t>Source tags:</t>
  </si>
  <si>
    <t>Workforce &amp; Skills</t>
  </si>
  <si>
    <t>Innovation Question Bank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3" x14ac:knownFonts="1">
    <font>
      <sz val="11"/>
      <color theme="1"/>
      <name val="Calibri"/>
      <family val="2"/>
      <scheme val="minor"/>
    </font>
    <font>
      <b/>
      <sz val="16"/>
      <name val="Calibri"/>
      <family val="2"/>
    </font>
    <font>
      <b/>
      <sz val="12"/>
      <name val="Calibri"/>
      <family val="2"/>
    </font>
    <font>
      <b/>
      <sz val="11"/>
      <color rgb="FFFFFFFF"/>
      <name val="Calibri"/>
      <family val="2"/>
    </font>
    <font>
      <sz val="12"/>
      <color theme="10"/>
      <name val="Calibri"/>
      <family val="2"/>
      <scheme val="minor"/>
    </font>
    <font>
      <sz val="11"/>
      <name val="Calibri"/>
      <family val="2"/>
    </font>
    <font>
      <i/>
      <sz val="11"/>
      <color rgb="FF404040"/>
      <name val="Calibri"/>
      <family val="2"/>
    </font>
    <font>
      <b/>
      <sz val="11"/>
      <color theme="1"/>
      <name val="Calibri"/>
      <family val="2"/>
      <scheme val="minor"/>
    </font>
    <font>
      <sz val="12"/>
      <name val="Calibri"/>
      <family val="2"/>
    </font>
    <font>
      <b/>
      <sz val="16"/>
      <color theme="0"/>
      <name val="Calibri"/>
      <family val="2"/>
    </font>
    <font>
      <sz val="14"/>
      <color theme="0"/>
      <name val="Calibri"/>
      <family val="2"/>
    </font>
    <font>
      <sz val="11"/>
      <color theme="0"/>
      <name val="Calibri"/>
      <family val="2"/>
    </font>
    <font>
      <b/>
      <sz val="11"/>
      <color theme="0"/>
      <name val="Calibri"/>
      <family val="2"/>
    </font>
  </fonts>
  <fills count="3">
    <fill>
      <patternFill patternType="none"/>
    </fill>
    <fill>
      <patternFill patternType="gray125"/>
    </fill>
    <fill>
      <patternFill patternType="solid">
        <fgColor rgb="FF008BCC"/>
        <bgColor indexed="64"/>
      </patternFill>
    </fill>
  </fills>
  <borders count="2">
    <border>
      <left/>
      <right/>
      <top/>
      <bottom/>
      <diagonal/>
    </border>
    <border>
      <left style="thin">
        <color rgb="FFD9D9D9"/>
      </left>
      <right style="thin">
        <color rgb="FFD9D9D9"/>
      </right>
      <top style="thin">
        <color rgb="FFD9D9D9"/>
      </top>
      <bottom style="thin">
        <color rgb="FFD9D9D9"/>
      </bottom>
      <diagonal/>
    </border>
  </borders>
  <cellStyleXfs count="2">
    <xf numFmtId="0" fontId="0" fillId="0" borderId="0"/>
    <xf numFmtId="0" fontId="4" fillId="0" borderId="0"/>
  </cellStyleXfs>
  <cellXfs count="19">
    <xf numFmtId="0" fontId="0" fillId="0" borderId="0" xfId="0"/>
    <xf numFmtId="0" fontId="0" fillId="0" borderId="0" xfId="0" applyAlignment="1">
      <alignment vertical="top" wrapText="1"/>
    </xf>
    <xf numFmtId="0" fontId="2" fillId="0" borderId="0" xfId="0" applyFont="1" applyAlignment="1">
      <alignment vertical="top" wrapText="1"/>
    </xf>
    <xf numFmtId="0" fontId="1" fillId="0" borderId="0" xfId="0" applyFont="1"/>
    <xf numFmtId="0" fontId="0" fillId="0" borderId="1" xfId="0" applyBorder="1" applyAlignment="1">
      <alignment vertical="top" wrapText="1"/>
    </xf>
    <xf numFmtId="0" fontId="5" fillId="0" borderId="1" xfId="0" applyFont="1" applyBorder="1" applyAlignment="1">
      <alignment vertical="top" wrapText="1"/>
    </xf>
    <xf numFmtId="0" fontId="4" fillId="0" borderId="0" xfId="1"/>
    <xf numFmtId="0" fontId="6" fillId="0" borderId="0" xfId="0" applyFont="1" applyAlignment="1">
      <alignment vertical="top"/>
    </xf>
    <xf numFmtId="0" fontId="5" fillId="0" borderId="1" xfId="0" applyFont="1" applyBorder="1" applyAlignment="1">
      <alignment vertical="top"/>
    </xf>
    <xf numFmtId="0" fontId="7" fillId="0" borderId="0" xfId="0" applyFont="1" applyAlignment="1">
      <alignment vertical="top" wrapText="1"/>
    </xf>
    <xf numFmtId="0" fontId="8" fillId="0" borderId="0" xfId="0" applyFont="1" applyAlignment="1">
      <alignment vertical="top" wrapText="1"/>
    </xf>
    <xf numFmtId="0" fontId="9" fillId="2" borderId="0" xfId="0" applyFont="1" applyFill="1" applyAlignment="1">
      <alignment vertical="top" wrapText="1"/>
    </xf>
    <xf numFmtId="0" fontId="10" fillId="2" borderId="0" xfId="0" applyFont="1" applyFill="1" applyAlignment="1">
      <alignment vertical="top" wrapText="1"/>
    </xf>
    <xf numFmtId="0" fontId="3" fillId="2" borderId="1" xfId="0" applyFont="1" applyFill="1" applyBorder="1" applyAlignment="1">
      <alignment vertical="top" wrapText="1"/>
    </xf>
    <xf numFmtId="0" fontId="11" fillId="2" borderId="1" xfId="0" applyFont="1" applyFill="1" applyBorder="1" applyAlignment="1">
      <alignment vertical="top" wrapText="1"/>
    </xf>
    <xf numFmtId="0" fontId="12" fillId="2" borderId="1" xfId="0" applyFont="1" applyFill="1" applyBorder="1" applyAlignment="1">
      <alignment vertical="top" wrapText="1"/>
    </xf>
    <xf numFmtId="0" fontId="0" fillId="0" borderId="1" xfId="0" applyBorder="1" applyAlignment="1">
      <alignment vertical="top" wrapText="1"/>
    </xf>
    <xf numFmtId="0" fontId="0" fillId="0" borderId="0" xfId="0"/>
    <xf numFmtId="0" fontId="2" fillId="0" borderId="1" xfId="0" applyFont="1" applyBorder="1" applyAlignment="1">
      <alignment vertical="top" wrapText="1"/>
    </xf>
  </cellXfs>
  <cellStyles count="2">
    <cellStyle name="Hyperlink" xfId="1" builtinId="8"/>
    <cellStyle name="Normal" xfId="0" builtinId="0"/>
  </cellStyles>
  <dxfs count="0"/>
  <tableStyles count="0" defaultTableStyle="TableStyleMedium9" defaultPivotStyle="PivotStyleLight16"/>
  <colors>
    <mruColors>
      <color rgb="FF008BCC"/>
      <color rgb="FFA2C617"/>
      <color rgb="FFFABA33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theme" Target="theme/theme1.xml"/><Relationship Id="rId17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hyperlink" Target="https://open.ncl.ac.uk/theories/8/diffusion-of-innovations/" TargetMode="External"/><Relationship Id="rId1" Type="http://schemas.openxmlformats.org/officeDocument/2006/relationships/hyperlink" Target="https://www.dama.org/learning-resources/dama-data-management-body-of-knowledge-dmbok/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A32"/>
  <sheetViews>
    <sheetView tabSelected="1" workbookViewId="0">
      <pane ySplit="2" topLeftCell="A3" activePane="bottomLeft" state="frozen"/>
      <selection pane="bottomLeft" activeCell="A25" sqref="A25"/>
    </sheetView>
  </sheetViews>
  <sheetFormatPr defaultRowHeight="14.5" x14ac:dyDescent="0.35"/>
  <cols>
    <col min="1" max="1" width="76.6328125" customWidth="1"/>
  </cols>
  <sheetData>
    <row r="1" spans="1:1" ht="21" x14ac:dyDescent="0.35">
      <c r="A1" s="11" t="s">
        <v>293</v>
      </c>
    </row>
    <row r="2" spans="1:1" ht="18.5" x14ac:dyDescent="0.35">
      <c r="A2" s="12" t="s">
        <v>292</v>
      </c>
    </row>
    <row r="3" spans="1:1" x14ac:dyDescent="0.35">
      <c r="A3" s="1"/>
    </row>
    <row r="4" spans="1:1" ht="15.5" x14ac:dyDescent="0.35">
      <c r="A4" s="2" t="s">
        <v>288</v>
      </c>
    </row>
    <row r="5" spans="1:1" ht="58" x14ac:dyDescent="0.35">
      <c r="A5" s="1" t="s">
        <v>1</v>
      </c>
    </row>
    <row r="6" spans="1:1" x14ac:dyDescent="0.35">
      <c r="A6" s="1"/>
    </row>
    <row r="7" spans="1:1" ht="15.5" x14ac:dyDescent="0.35">
      <c r="A7" s="2" t="s">
        <v>289</v>
      </c>
    </row>
    <row r="8" spans="1:1" x14ac:dyDescent="0.35">
      <c r="A8" s="1" t="s">
        <v>2</v>
      </c>
    </row>
    <row r="9" spans="1:1" x14ac:dyDescent="0.35">
      <c r="A9" s="1" t="s">
        <v>3</v>
      </c>
    </row>
    <row r="10" spans="1:1" x14ac:dyDescent="0.35">
      <c r="A10" s="1" t="s">
        <v>4</v>
      </c>
    </row>
    <row r="11" spans="1:1" ht="15.5" x14ac:dyDescent="0.35">
      <c r="A11" s="2"/>
    </row>
    <row r="12" spans="1:1" x14ac:dyDescent="0.35">
      <c r="A12" s="9" t="s">
        <v>290</v>
      </c>
    </row>
    <row r="13" spans="1:1" x14ac:dyDescent="0.35">
      <c r="A13" s="1" t="s">
        <v>5</v>
      </c>
    </row>
    <row r="14" spans="1:1" x14ac:dyDescent="0.35">
      <c r="A14" s="1" t="s">
        <v>6</v>
      </c>
    </row>
    <row r="15" spans="1:1" ht="31" x14ac:dyDescent="0.35">
      <c r="A15" s="10" t="s">
        <v>7</v>
      </c>
    </row>
    <row r="16" spans="1:1" x14ac:dyDescent="0.35">
      <c r="A16" s="1"/>
    </row>
    <row r="17" spans="1:1" x14ac:dyDescent="0.35">
      <c r="A17" s="9" t="s">
        <v>291</v>
      </c>
    </row>
    <row r="18" spans="1:1" x14ac:dyDescent="0.35">
      <c r="A18" s="1" t="s">
        <v>9</v>
      </c>
    </row>
    <row r="19" spans="1:1" x14ac:dyDescent="0.35">
      <c r="A19" s="1" t="s">
        <v>10</v>
      </c>
    </row>
    <row r="20" spans="1:1" x14ac:dyDescent="0.35">
      <c r="A20" s="1" t="s">
        <v>11</v>
      </c>
    </row>
    <row r="21" spans="1:1" x14ac:dyDescent="0.35">
      <c r="A21" s="1" t="s">
        <v>12</v>
      </c>
    </row>
    <row r="22" spans="1:1" x14ac:dyDescent="0.35">
      <c r="A22" s="1" t="s">
        <v>13</v>
      </c>
    </row>
    <row r="23" spans="1:1" x14ac:dyDescent="0.35">
      <c r="A23" s="1" t="s">
        <v>14</v>
      </c>
    </row>
    <row r="24" spans="1:1" x14ac:dyDescent="0.35">
      <c r="A24" s="1" t="s">
        <v>15</v>
      </c>
    </row>
    <row r="25" spans="1:1" ht="15.5" x14ac:dyDescent="0.35">
      <c r="A25" s="10" t="s">
        <v>16</v>
      </c>
    </row>
    <row r="26" spans="1:1" x14ac:dyDescent="0.35">
      <c r="A26" s="1" t="s">
        <v>17</v>
      </c>
    </row>
    <row r="27" spans="1:1" x14ac:dyDescent="0.35">
      <c r="A27" s="1"/>
    </row>
    <row r="28" spans="1:1" x14ac:dyDescent="0.35">
      <c r="A28" s="1"/>
    </row>
    <row r="29" spans="1:1" x14ac:dyDescent="0.35">
      <c r="A29" s="1"/>
    </row>
    <row r="30" spans="1:1" x14ac:dyDescent="0.35">
      <c r="A30" s="1"/>
    </row>
    <row r="31" spans="1:1" x14ac:dyDescent="0.35">
      <c r="A31" s="1"/>
    </row>
    <row r="32" spans="1:1" x14ac:dyDescent="0.35">
      <c r="A32" s="1"/>
    </row>
  </sheetData>
  <pageMargins left="0.75" right="0.75" top="1" bottom="1" header="0.5" footer="0.5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11"/>
  <sheetViews>
    <sheetView workbookViewId="0">
      <pane ySplit="3" topLeftCell="A4" activePane="bottomLeft" state="frozen"/>
      <selection pane="bottomLeft" activeCell="A3" sqref="A3:B3"/>
    </sheetView>
  </sheetViews>
  <sheetFormatPr defaultRowHeight="14.5" x14ac:dyDescent="0.35"/>
  <cols>
    <col min="1" max="1" width="40" customWidth="1"/>
    <col min="2" max="2" width="65" customWidth="1"/>
  </cols>
  <sheetData>
    <row r="1" spans="1:2" ht="21" x14ac:dyDescent="0.5">
      <c r="A1" s="3" t="s">
        <v>0</v>
      </c>
    </row>
    <row r="3" spans="1:2" x14ac:dyDescent="0.35">
      <c r="A3" s="13" t="s">
        <v>18</v>
      </c>
      <c r="B3" s="13" t="s">
        <v>19</v>
      </c>
    </row>
    <row r="4" spans="1:2" x14ac:dyDescent="0.35">
      <c r="A4" s="4" t="s">
        <v>20</v>
      </c>
      <c r="B4" s="4" t="s">
        <v>21</v>
      </c>
    </row>
    <row r="5" spans="1:2" x14ac:dyDescent="0.35">
      <c r="A5" s="4" t="s">
        <v>22</v>
      </c>
      <c r="B5" s="4" t="s">
        <v>23</v>
      </c>
    </row>
    <row r="6" spans="1:2" x14ac:dyDescent="0.35">
      <c r="A6" s="4" t="s">
        <v>24</v>
      </c>
      <c r="B6" s="4" t="s">
        <v>25</v>
      </c>
    </row>
    <row r="7" spans="1:2" x14ac:dyDescent="0.35">
      <c r="A7" s="4" t="s">
        <v>26</v>
      </c>
      <c r="B7" s="4" t="s">
        <v>27</v>
      </c>
    </row>
    <row r="8" spans="1:2" x14ac:dyDescent="0.35">
      <c r="A8" s="4" t="s">
        <v>28</v>
      </c>
      <c r="B8" s="4" t="s">
        <v>29</v>
      </c>
    </row>
    <row r="9" spans="1:2" x14ac:dyDescent="0.35">
      <c r="A9" s="4" t="s">
        <v>30</v>
      </c>
      <c r="B9" s="4" t="s">
        <v>31</v>
      </c>
    </row>
    <row r="10" spans="1:2" x14ac:dyDescent="0.35">
      <c r="A10" s="4" t="s">
        <v>32</v>
      </c>
      <c r="B10" s="4" t="s">
        <v>33</v>
      </c>
    </row>
    <row r="11" spans="1:2" ht="29" x14ac:dyDescent="0.35">
      <c r="A11" s="4" t="s">
        <v>34</v>
      </c>
      <c r="B11" s="4" t="s">
        <v>35</v>
      </c>
    </row>
  </sheetData>
  <pageMargins left="0.75" right="0.75" top="1" bottom="1" header="0.5" footer="0.5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C12"/>
  <sheetViews>
    <sheetView workbookViewId="0">
      <pane ySplit="3" topLeftCell="A7" activePane="bottomLeft" state="frozen"/>
      <selection pane="bottomLeft" activeCell="A3" sqref="A3:C3"/>
    </sheetView>
  </sheetViews>
  <sheetFormatPr defaultRowHeight="14.5" x14ac:dyDescent="0.35"/>
  <cols>
    <col min="1" max="1" width="10" customWidth="1"/>
    <col min="2" max="2" width="55" customWidth="1"/>
    <col min="3" max="3" width="70" customWidth="1"/>
  </cols>
  <sheetData>
    <row r="1" spans="1:3" ht="21" x14ac:dyDescent="0.5">
      <c r="A1" s="3" t="s">
        <v>36</v>
      </c>
    </row>
    <row r="3" spans="1:3" x14ac:dyDescent="0.35">
      <c r="A3" s="14" t="s">
        <v>37</v>
      </c>
      <c r="B3" s="14" t="s">
        <v>38</v>
      </c>
      <c r="C3" s="14" t="s">
        <v>39</v>
      </c>
    </row>
    <row r="4" spans="1:3" x14ac:dyDescent="0.35">
      <c r="A4" s="5" t="s">
        <v>40</v>
      </c>
      <c r="B4" s="5" t="s">
        <v>41</v>
      </c>
      <c r="C4" s="5"/>
    </row>
    <row r="5" spans="1:3" ht="29" x14ac:dyDescent="0.35">
      <c r="A5" s="5" t="s">
        <v>42</v>
      </c>
      <c r="B5" s="5" t="s">
        <v>43</v>
      </c>
      <c r="C5" s="5" t="s">
        <v>44</v>
      </c>
    </row>
    <row r="6" spans="1:3" x14ac:dyDescent="0.35">
      <c r="A6" s="5" t="s">
        <v>45</v>
      </c>
      <c r="B6" s="5" t="s">
        <v>46</v>
      </c>
      <c r="C6" s="5" t="s">
        <v>47</v>
      </c>
    </row>
    <row r="7" spans="1:3" x14ac:dyDescent="0.35">
      <c r="A7" s="5" t="s">
        <v>48</v>
      </c>
      <c r="B7" s="5" t="s">
        <v>49</v>
      </c>
      <c r="C7" s="5" t="s">
        <v>50</v>
      </c>
    </row>
    <row r="8" spans="1:3" ht="15.5" x14ac:dyDescent="0.35">
      <c r="A8" s="5" t="s">
        <v>51</v>
      </c>
      <c r="B8" s="5" t="s">
        <v>52</v>
      </c>
      <c r="C8" s="6" t="s">
        <v>53</v>
      </c>
    </row>
    <row r="9" spans="1:3" ht="29" x14ac:dyDescent="0.35">
      <c r="A9" s="5" t="s">
        <v>54</v>
      </c>
      <c r="B9" s="5" t="s">
        <v>55</v>
      </c>
      <c r="C9" s="5" t="s">
        <v>56</v>
      </c>
    </row>
    <row r="10" spans="1:3" ht="29" x14ac:dyDescent="0.35">
      <c r="A10" s="5" t="s">
        <v>57</v>
      </c>
      <c r="B10" s="5" t="s">
        <v>58</v>
      </c>
      <c r="C10" s="5" t="s">
        <v>59</v>
      </c>
    </row>
    <row r="11" spans="1:3" ht="15.5" x14ac:dyDescent="0.35">
      <c r="A11" s="5" t="s">
        <v>60</v>
      </c>
      <c r="B11" s="5" t="s">
        <v>61</v>
      </c>
      <c r="C11" s="6" t="s">
        <v>62</v>
      </c>
    </row>
    <row r="12" spans="1:3" x14ac:dyDescent="0.35">
      <c r="A12" s="5" t="s">
        <v>63</v>
      </c>
      <c r="B12" s="5" t="s">
        <v>64</v>
      </c>
      <c r="C12" s="5" t="s">
        <v>65</v>
      </c>
    </row>
  </sheetData>
  <hyperlinks>
    <hyperlink ref="C11" r:id="rId1" xr:uid="{7C751497-BC46-49BC-8CF1-10C40696EA5C}"/>
    <hyperlink ref="C8" r:id="rId2" location=":~:text=Relative%20advantage%20%2D%20refers%20to%20whether,of%20which%20are%20explained%20below." xr:uid="{853FDE89-A2C1-4417-8786-4ADDB6D58C57}"/>
  </hyperlinks>
  <pageMargins left="0.75" right="0.75" top="1" bottom="1" header="0.5" footer="0.5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D17"/>
  <sheetViews>
    <sheetView workbookViewId="0">
      <pane ySplit="4" topLeftCell="A5" activePane="bottomLeft" state="frozen"/>
      <selection pane="bottomLeft" activeCell="A2" sqref="A2"/>
    </sheetView>
  </sheetViews>
  <sheetFormatPr defaultRowHeight="14.5" x14ac:dyDescent="0.35"/>
  <cols>
    <col min="1" max="1" width="55" customWidth="1"/>
    <col min="2" max="2" width="45" customWidth="1"/>
    <col min="3" max="3" width="38" customWidth="1"/>
    <col min="4" max="4" width="14" customWidth="1"/>
  </cols>
  <sheetData>
    <row r="1" spans="1:4" ht="21" x14ac:dyDescent="0.5">
      <c r="A1" s="3" t="s">
        <v>20</v>
      </c>
    </row>
    <row r="2" spans="1:4" x14ac:dyDescent="0.35">
      <c r="A2" s="7" t="s">
        <v>66</v>
      </c>
    </row>
    <row r="4" spans="1:4" x14ac:dyDescent="0.35">
      <c r="A4" s="14" t="s">
        <v>67</v>
      </c>
      <c r="B4" s="14" t="s">
        <v>68</v>
      </c>
      <c r="C4" s="14" t="s">
        <v>69</v>
      </c>
      <c r="D4" s="14" t="s">
        <v>8</v>
      </c>
    </row>
    <row r="5" spans="1:4" ht="29" x14ac:dyDescent="0.35">
      <c r="A5" s="5" t="s">
        <v>70</v>
      </c>
      <c r="B5" s="5" t="s">
        <v>71</v>
      </c>
      <c r="C5" s="5" t="s">
        <v>72</v>
      </c>
      <c r="D5" s="5" t="s">
        <v>73</v>
      </c>
    </row>
    <row r="6" spans="1:4" ht="29" x14ac:dyDescent="0.35">
      <c r="A6" s="5" t="s">
        <v>74</v>
      </c>
      <c r="B6" s="5" t="s">
        <v>75</v>
      </c>
      <c r="C6" s="5" t="s">
        <v>76</v>
      </c>
      <c r="D6" s="5" t="s">
        <v>77</v>
      </c>
    </row>
    <row r="7" spans="1:4" ht="29" x14ac:dyDescent="0.35">
      <c r="A7" s="5" t="s">
        <v>78</v>
      </c>
      <c r="B7" s="5" t="s">
        <v>79</v>
      </c>
      <c r="C7" s="5" t="s">
        <v>80</v>
      </c>
      <c r="D7" s="5" t="s">
        <v>45</v>
      </c>
    </row>
    <row r="8" spans="1:4" ht="29" x14ac:dyDescent="0.35">
      <c r="A8" s="5" t="s">
        <v>81</v>
      </c>
      <c r="B8" s="5" t="s">
        <v>82</v>
      </c>
      <c r="C8" s="5" t="s">
        <v>83</v>
      </c>
      <c r="D8" s="5" t="s">
        <v>42</v>
      </c>
    </row>
    <row r="9" spans="1:4" ht="29" x14ac:dyDescent="0.35">
      <c r="A9" s="5" t="s">
        <v>84</v>
      </c>
      <c r="B9" s="5" t="s">
        <v>85</v>
      </c>
      <c r="C9" s="5" t="s">
        <v>86</v>
      </c>
      <c r="D9" s="5" t="s">
        <v>87</v>
      </c>
    </row>
    <row r="10" spans="1:4" ht="29" x14ac:dyDescent="0.35">
      <c r="A10" s="5" t="s">
        <v>88</v>
      </c>
      <c r="B10" s="5" t="s">
        <v>89</v>
      </c>
      <c r="C10" s="5" t="s">
        <v>90</v>
      </c>
      <c r="D10" s="5" t="s">
        <v>40</v>
      </c>
    </row>
    <row r="11" spans="1:4" ht="29" x14ac:dyDescent="0.35">
      <c r="A11" s="5" t="s">
        <v>91</v>
      </c>
      <c r="B11" s="5" t="s">
        <v>92</v>
      </c>
      <c r="C11" s="5" t="s">
        <v>93</v>
      </c>
      <c r="D11" s="5" t="s">
        <v>94</v>
      </c>
    </row>
    <row r="12" spans="1:4" ht="29" x14ac:dyDescent="0.35">
      <c r="A12" s="5" t="s">
        <v>95</v>
      </c>
      <c r="B12" s="5" t="s">
        <v>96</v>
      </c>
      <c r="C12" s="5" t="s">
        <v>97</v>
      </c>
      <c r="D12" s="5" t="s">
        <v>98</v>
      </c>
    </row>
    <row r="14" spans="1:4" x14ac:dyDescent="0.35">
      <c r="A14" s="18" t="s">
        <v>99</v>
      </c>
      <c r="B14" s="17"/>
      <c r="C14" s="17"/>
      <c r="D14" s="17"/>
    </row>
    <row r="15" spans="1:4" x14ac:dyDescent="0.35">
      <c r="A15" s="16" t="s">
        <v>100</v>
      </c>
      <c r="B15" s="17"/>
      <c r="C15" s="17"/>
      <c r="D15" s="17"/>
    </row>
    <row r="16" spans="1:4" x14ac:dyDescent="0.35">
      <c r="A16" s="16" t="s">
        <v>101</v>
      </c>
      <c r="B16" s="17"/>
      <c r="C16" s="17"/>
      <c r="D16" s="17"/>
    </row>
    <row r="17" spans="1:4" x14ac:dyDescent="0.35">
      <c r="A17" s="16" t="s">
        <v>102</v>
      </c>
      <c r="B17" s="17"/>
      <c r="C17" s="17"/>
      <c r="D17" s="17"/>
    </row>
  </sheetData>
  <mergeCells count="4">
    <mergeCell ref="A17:D17"/>
    <mergeCell ref="A15:D15"/>
    <mergeCell ref="A16:D16"/>
    <mergeCell ref="A14:D14"/>
  </mergeCells>
  <pageMargins left="0.75" right="0.75" top="1" bottom="1" header="0.5" footer="0.5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D18"/>
  <sheetViews>
    <sheetView workbookViewId="0">
      <pane ySplit="4" topLeftCell="A5" activePane="bottomLeft" state="frozen"/>
      <selection pane="bottomLeft" activeCell="A2" sqref="A2"/>
    </sheetView>
  </sheetViews>
  <sheetFormatPr defaultRowHeight="14.5" x14ac:dyDescent="0.35"/>
  <cols>
    <col min="1" max="1" width="55" customWidth="1"/>
    <col min="2" max="2" width="45" customWidth="1"/>
    <col min="3" max="3" width="38" customWidth="1"/>
    <col min="4" max="4" width="14" customWidth="1"/>
  </cols>
  <sheetData>
    <row r="1" spans="1:4" ht="21" x14ac:dyDescent="0.5">
      <c r="A1" s="3" t="s">
        <v>22</v>
      </c>
    </row>
    <row r="2" spans="1:4" x14ac:dyDescent="0.35">
      <c r="A2" s="7" t="s">
        <v>66</v>
      </c>
    </row>
    <row r="4" spans="1:4" x14ac:dyDescent="0.35">
      <c r="A4" s="14" t="s">
        <v>67</v>
      </c>
      <c r="B4" s="14" t="s">
        <v>68</v>
      </c>
      <c r="C4" s="14" t="s">
        <v>69</v>
      </c>
      <c r="D4" s="14" t="s">
        <v>8</v>
      </c>
    </row>
    <row r="5" spans="1:4" ht="29" x14ac:dyDescent="0.35">
      <c r="A5" s="5" t="s">
        <v>103</v>
      </c>
      <c r="B5" s="5" t="s">
        <v>104</v>
      </c>
      <c r="C5" s="5" t="s">
        <v>105</v>
      </c>
      <c r="D5" s="5" t="s">
        <v>40</v>
      </c>
    </row>
    <row r="6" spans="1:4" ht="29" x14ac:dyDescent="0.35">
      <c r="A6" s="5" t="s">
        <v>106</v>
      </c>
      <c r="B6" s="5" t="s">
        <v>107</v>
      </c>
      <c r="C6" s="5" t="s">
        <v>108</v>
      </c>
      <c r="D6" s="5" t="s">
        <v>57</v>
      </c>
    </row>
    <row r="7" spans="1:4" ht="29" x14ac:dyDescent="0.35">
      <c r="A7" s="5" t="s">
        <v>109</v>
      </c>
      <c r="B7" s="5" t="s">
        <v>110</v>
      </c>
      <c r="C7" s="5" t="s">
        <v>111</v>
      </c>
      <c r="D7" s="5" t="s">
        <v>73</v>
      </c>
    </row>
    <row r="8" spans="1:4" ht="29" x14ac:dyDescent="0.35">
      <c r="A8" s="5" t="s">
        <v>112</v>
      </c>
      <c r="B8" s="5" t="s">
        <v>113</v>
      </c>
      <c r="C8" s="5" t="s">
        <v>114</v>
      </c>
      <c r="D8" s="5" t="s">
        <v>42</v>
      </c>
    </row>
    <row r="9" spans="1:4" ht="29" x14ac:dyDescent="0.35">
      <c r="A9" s="5" t="s">
        <v>115</v>
      </c>
      <c r="B9" s="5" t="s">
        <v>116</v>
      </c>
      <c r="C9" s="5" t="s">
        <v>117</v>
      </c>
      <c r="D9" s="5" t="s">
        <v>45</v>
      </c>
    </row>
    <row r="10" spans="1:4" ht="29" x14ac:dyDescent="0.35">
      <c r="A10" s="5" t="s">
        <v>118</v>
      </c>
      <c r="B10" s="5" t="s">
        <v>119</v>
      </c>
      <c r="C10" s="5" t="s">
        <v>120</v>
      </c>
      <c r="D10" s="5" t="s">
        <v>42</v>
      </c>
    </row>
    <row r="11" spans="1:4" ht="29" x14ac:dyDescent="0.35">
      <c r="A11" s="5" t="s">
        <v>121</v>
      </c>
      <c r="B11" s="5" t="s">
        <v>122</v>
      </c>
      <c r="C11" s="5" t="s">
        <v>123</v>
      </c>
      <c r="D11" s="5" t="s">
        <v>124</v>
      </c>
    </row>
    <row r="12" spans="1:4" x14ac:dyDescent="0.35">
      <c r="A12" s="5" t="s">
        <v>125</v>
      </c>
      <c r="B12" s="5" t="s">
        <v>126</v>
      </c>
      <c r="C12" s="5" t="s">
        <v>127</v>
      </c>
      <c r="D12" s="5" t="s">
        <v>45</v>
      </c>
    </row>
    <row r="13" spans="1:4" ht="29" x14ac:dyDescent="0.35">
      <c r="A13" s="5" t="s">
        <v>128</v>
      </c>
      <c r="B13" s="5" t="s">
        <v>129</v>
      </c>
      <c r="C13" s="5" t="s">
        <v>130</v>
      </c>
      <c r="D13" s="5" t="s">
        <v>98</v>
      </c>
    </row>
    <row r="15" spans="1:4" x14ac:dyDescent="0.35">
      <c r="A15" s="18" t="s">
        <v>99</v>
      </c>
      <c r="B15" s="17"/>
      <c r="C15" s="17"/>
      <c r="D15" s="17"/>
    </row>
    <row r="16" spans="1:4" x14ac:dyDescent="0.35">
      <c r="A16" s="16" t="s">
        <v>100</v>
      </c>
      <c r="B16" s="17"/>
      <c r="C16" s="17"/>
      <c r="D16" s="17"/>
    </row>
    <row r="17" spans="1:4" x14ac:dyDescent="0.35">
      <c r="A17" s="16" t="s">
        <v>101</v>
      </c>
      <c r="B17" s="17"/>
      <c r="C17" s="17"/>
      <c r="D17" s="17"/>
    </row>
    <row r="18" spans="1:4" x14ac:dyDescent="0.35">
      <c r="A18" s="16" t="s">
        <v>102</v>
      </c>
      <c r="B18" s="17"/>
      <c r="C18" s="17"/>
      <c r="D18" s="17"/>
    </row>
  </sheetData>
  <mergeCells count="4">
    <mergeCell ref="A18:D18"/>
    <mergeCell ref="A16:D16"/>
    <mergeCell ref="A17:D17"/>
    <mergeCell ref="A15:D15"/>
  </mergeCells>
  <pageMargins left="0.75" right="0.75" top="1" bottom="1" header="0.5" footer="0.5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D19"/>
  <sheetViews>
    <sheetView workbookViewId="0">
      <pane ySplit="4" topLeftCell="A5" activePane="bottomLeft" state="frozen"/>
      <selection pane="bottomLeft" activeCell="A2" sqref="A2"/>
    </sheetView>
  </sheetViews>
  <sheetFormatPr defaultRowHeight="14.5" x14ac:dyDescent="0.35"/>
  <cols>
    <col min="1" max="1" width="55" customWidth="1"/>
    <col min="2" max="2" width="45" customWidth="1"/>
    <col min="3" max="3" width="38" customWidth="1"/>
    <col min="4" max="4" width="14" customWidth="1"/>
  </cols>
  <sheetData>
    <row r="1" spans="1:4" ht="21" x14ac:dyDescent="0.5">
      <c r="A1" s="3" t="s">
        <v>24</v>
      </c>
    </row>
    <row r="2" spans="1:4" x14ac:dyDescent="0.35">
      <c r="A2" s="7" t="s">
        <v>66</v>
      </c>
    </row>
    <row r="4" spans="1:4" x14ac:dyDescent="0.35">
      <c r="A4" s="14" t="s">
        <v>67</v>
      </c>
      <c r="B4" s="14" t="s">
        <v>68</v>
      </c>
      <c r="C4" s="14" t="s">
        <v>69</v>
      </c>
      <c r="D4" s="14" t="s">
        <v>8</v>
      </c>
    </row>
    <row r="5" spans="1:4" ht="29" x14ac:dyDescent="0.35">
      <c r="A5" s="5" t="s">
        <v>131</v>
      </c>
      <c r="B5" s="5" t="s">
        <v>132</v>
      </c>
      <c r="C5" s="5" t="s">
        <v>133</v>
      </c>
      <c r="D5" s="5" t="s">
        <v>134</v>
      </c>
    </row>
    <row r="6" spans="1:4" ht="29" x14ac:dyDescent="0.35">
      <c r="A6" s="5" t="s">
        <v>135</v>
      </c>
      <c r="B6" s="5" t="s">
        <v>136</v>
      </c>
      <c r="C6" s="5" t="s">
        <v>137</v>
      </c>
      <c r="D6" s="5" t="s">
        <v>48</v>
      </c>
    </row>
    <row r="7" spans="1:4" ht="29" x14ac:dyDescent="0.35">
      <c r="A7" s="5" t="s">
        <v>138</v>
      </c>
      <c r="B7" s="5" t="s">
        <v>139</v>
      </c>
      <c r="C7" s="5" t="s">
        <v>140</v>
      </c>
      <c r="D7" s="5" t="s">
        <v>42</v>
      </c>
    </row>
    <row r="8" spans="1:4" ht="29" x14ac:dyDescent="0.35">
      <c r="A8" s="5" t="s">
        <v>141</v>
      </c>
      <c r="B8" s="5" t="s">
        <v>142</v>
      </c>
      <c r="C8" s="5" t="s">
        <v>143</v>
      </c>
      <c r="D8" s="5" t="s">
        <v>48</v>
      </c>
    </row>
    <row r="9" spans="1:4" x14ac:dyDescent="0.35">
      <c r="A9" s="5" t="s">
        <v>144</v>
      </c>
      <c r="B9" s="5" t="s">
        <v>145</v>
      </c>
      <c r="C9" s="5" t="s">
        <v>146</v>
      </c>
      <c r="D9" s="5" t="s">
        <v>40</v>
      </c>
    </row>
    <row r="10" spans="1:4" ht="29" x14ac:dyDescent="0.35">
      <c r="A10" s="5" t="s">
        <v>147</v>
      </c>
      <c r="B10" s="5" t="s">
        <v>148</v>
      </c>
      <c r="C10" s="5" t="s">
        <v>149</v>
      </c>
      <c r="D10" s="5" t="s">
        <v>40</v>
      </c>
    </row>
    <row r="11" spans="1:4" ht="29" x14ac:dyDescent="0.35">
      <c r="A11" s="5" t="s">
        <v>150</v>
      </c>
      <c r="B11" s="5" t="s">
        <v>151</v>
      </c>
      <c r="C11" s="5" t="s">
        <v>152</v>
      </c>
      <c r="D11" s="5" t="s">
        <v>63</v>
      </c>
    </row>
    <row r="12" spans="1:4" x14ac:dyDescent="0.35">
      <c r="A12" s="5" t="s">
        <v>153</v>
      </c>
      <c r="B12" s="5" t="s">
        <v>154</v>
      </c>
      <c r="C12" s="5" t="s">
        <v>155</v>
      </c>
      <c r="D12" s="5" t="s">
        <v>40</v>
      </c>
    </row>
    <row r="13" spans="1:4" x14ac:dyDescent="0.35">
      <c r="A13" s="5" t="s">
        <v>156</v>
      </c>
      <c r="B13" s="5" t="s">
        <v>157</v>
      </c>
      <c r="C13" s="5" t="s">
        <v>158</v>
      </c>
      <c r="D13" s="5" t="s">
        <v>48</v>
      </c>
    </row>
    <row r="14" spans="1:4" ht="29" x14ac:dyDescent="0.35">
      <c r="A14" s="5" t="s">
        <v>159</v>
      </c>
      <c r="B14" s="5" t="s">
        <v>160</v>
      </c>
      <c r="C14" s="5" t="s">
        <v>161</v>
      </c>
      <c r="D14" s="5" t="s">
        <v>45</v>
      </c>
    </row>
    <row r="16" spans="1:4" x14ac:dyDescent="0.35">
      <c r="A16" s="18" t="s">
        <v>99</v>
      </c>
      <c r="B16" s="17"/>
      <c r="C16" s="17"/>
      <c r="D16" s="17"/>
    </row>
    <row r="17" spans="1:4" x14ac:dyDescent="0.35">
      <c r="A17" s="16" t="s">
        <v>100</v>
      </c>
      <c r="B17" s="17"/>
      <c r="C17" s="17"/>
      <c r="D17" s="17"/>
    </row>
    <row r="18" spans="1:4" x14ac:dyDescent="0.35">
      <c r="A18" s="16" t="s">
        <v>101</v>
      </c>
      <c r="B18" s="17"/>
      <c r="C18" s="17"/>
      <c r="D18" s="17"/>
    </row>
    <row r="19" spans="1:4" x14ac:dyDescent="0.35">
      <c r="A19" s="16" t="s">
        <v>102</v>
      </c>
      <c r="B19" s="17"/>
      <c r="C19" s="17"/>
      <c r="D19" s="17"/>
    </row>
  </sheetData>
  <mergeCells count="4">
    <mergeCell ref="A19:D19"/>
    <mergeCell ref="A17:D17"/>
    <mergeCell ref="A18:D18"/>
    <mergeCell ref="A16:D16"/>
  </mergeCells>
  <pageMargins left="0.75" right="0.75" top="1" bottom="1" header="0.5" footer="0.5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D17"/>
  <sheetViews>
    <sheetView workbookViewId="0">
      <pane ySplit="4" topLeftCell="A5" activePane="bottomLeft" state="frozen"/>
      <selection pane="bottomLeft" activeCell="A2" sqref="A2"/>
    </sheetView>
  </sheetViews>
  <sheetFormatPr defaultRowHeight="14.5" x14ac:dyDescent="0.35"/>
  <cols>
    <col min="1" max="1" width="55" customWidth="1"/>
    <col min="2" max="2" width="45" customWidth="1"/>
    <col min="3" max="3" width="38" customWidth="1"/>
    <col min="4" max="4" width="14" customWidth="1"/>
  </cols>
  <sheetData>
    <row r="1" spans="1:4" ht="21" x14ac:dyDescent="0.5">
      <c r="A1" s="3" t="s">
        <v>26</v>
      </c>
    </row>
    <row r="2" spans="1:4" x14ac:dyDescent="0.35">
      <c r="A2" s="7" t="s">
        <v>66</v>
      </c>
    </row>
    <row r="4" spans="1:4" x14ac:dyDescent="0.35">
      <c r="A4" s="14" t="s">
        <v>67</v>
      </c>
      <c r="B4" s="14" t="s">
        <v>68</v>
      </c>
      <c r="C4" s="14" t="s">
        <v>69</v>
      </c>
      <c r="D4" s="14" t="s">
        <v>8</v>
      </c>
    </row>
    <row r="5" spans="1:4" ht="29" x14ac:dyDescent="0.35">
      <c r="A5" s="5" t="s">
        <v>162</v>
      </c>
      <c r="B5" s="5" t="s">
        <v>163</v>
      </c>
      <c r="C5" s="5" t="s">
        <v>164</v>
      </c>
      <c r="D5" s="5" t="s">
        <v>87</v>
      </c>
    </row>
    <row r="6" spans="1:4" ht="29" x14ac:dyDescent="0.35">
      <c r="A6" s="5" t="s">
        <v>165</v>
      </c>
      <c r="B6" s="5" t="s">
        <v>166</v>
      </c>
      <c r="C6" s="5" t="s">
        <v>167</v>
      </c>
      <c r="D6" s="5" t="s">
        <v>40</v>
      </c>
    </row>
    <row r="7" spans="1:4" ht="29" x14ac:dyDescent="0.35">
      <c r="A7" s="5" t="s">
        <v>168</v>
      </c>
      <c r="B7" s="5" t="s">
        <v>169</v>
      </c>
      <c r="C7" s="5" t="s">
        <v>170</v>
      </c>
      <c r="D7" s="5" t="s">
        <v>40</v>
      </c>
    </row>
    <row r="8" spans="1:4" x14ac:dyDescent="0.35">
      <c r="A8" s="5" t="s">
        <v>171</v>
      </c>
      <c r="B8" s="5" t="s">
        <v>172</v>
      </c>
      <c r="C8" s="5" t="s">
        <v>173</v>
      </c>
      <c r="D8" s="5" t="s">
        <v>48</v>
      </c>
    </row>
    <row r="9" spans="1:4" ht="29" x14ac:dyDescent="0.35">
      <c r="A9" s="5" t="s">
        <v>174</v>
      </c>
      <c r="B9" s="5" t="s">
        <v>175</v>
      </c>
      <c r="C9" s="5" t="s">
        <v>176</v>
      </c>
      <c r="D9" s="5" t="s">
        <v>40</v>
      </c>
    </row>
    <row r="10" spans="1:4" x14ac:dyDescent="0.35">
      <c r="A10" s="5" t="s">
        <v>177</v>
      </c>
      <c r="B10" s="5" t="s">
        <v>178</v>
      </c>
      <c r="C10" s="5" t="s">
        <v>179</v>
      </c>
      <c r="D10" s="5" t="s">
        <v>40</v>
      </c>
    </row>
    <row r="11" spans="1:4" x14ac:dyDescent="0.35">
      <c r="A11" s="5" t="s">
        <v>180</v>
      </c>
      <c r="B11" s="5" t="s">
        <v>181</v>
      </c>
      <c r="C11" s="5" t="s">
        <v>182</v>
      </c>
      <c r="D11" s="5" t="s">
        <v>51</v>
      </c>
    </row>
    <row r="12" spans="1:4" ht="29" x14ac:dyDescent="0.35">
      <c r="A12" s="5" t="s">
        <v>183</v>
      </c>
      <c r="B12" s="5" t="s">
        <v>184</v>
      </c>
      <c r="C12" s="5" t="s">
        <v>185</v>
      </c>
      <c r="D12" s="5" t="s">
        <v>48</v>
      </c>
    </row>
    <row r="14" spans="1:4" x14ac:dyDescent="0.35">
      <c r="A14" s="18" t="s">
        <v>99</v>
      </c>
      <c r="B14" s="17"/>
      <c r="C14" s="17"/>
      <c r="D14" s="17"/>
    </row>
    <row r="15" spans="1:4" x14ac:dyDescent="0.35">
      <c r="A15" s="16" t="s">
        <v>100</v>
      </c>
      <c r="B15" s="17"/>
      <c r="C15" s="17"/>
      <c r="D15" s="17"/>
    </row>
    <row r="16" spans="1:4" x14ac:dyDescent="0.35">
      <c r="A16" s="16" t="s">
        <v>101</v>
      </c>
      <c r="B16" s="17"/>
      <c r="C16" s="17"/>
      <c r="D16" s="17"/>
    </row>
    <row r="17" spans="1:4" x14ac:dyDescent="0.35">
      <c r="A17" s="16" t="s">
        <v>102</v>
      </c>
      <c r="B17" s="17"/>
      <c r="C17" s="17"/>
      <c r="D17" s="17"/>
    </row>
  </sheetData>
  <mergeCells count="4">
    <mergeCell ref="A17:D17"/>
    <mergeCell ref="A15:D15"/>
    <mergeCell ref="A16:D16"/>
    <mergeCell ref="A14:D14"/>
  </mergeCells>
  <pageMargins left="0.75" right="0.75" top="1" bottom="1" header="0.5" footer="0.5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D17"/>
  <sheetViews>
    <sheetView workbookViewId="0">
      <pane ySplit="4" topLeftCell="A5" activePane="bottomLeft" state="frozen"/>
      <selection pane="bottomLeft" activeCell="A2" sqref="A2"/>
    </sheetView>
  </sheetViews>
  <sheetFormatPr defaultRowHeight="14.5" x14ac:dyDescent="0.35"/>
  <cols>
    <col min="1" max="1" width="55" customWidth="1"/>
    <col min="2" max="2" width="45" customWidth="1"/>
    <col min="3" max="3" width="38" customWidth="1"/>
    <col min="4" max="4" width="14" customWidth="1"/>
  </cols>
  <sheetData>
    <row r="1" spans="1:4" ht="21" x14ac:dyDescent="0.5">
      <c r="A1" s="3" t="s">
        <v>28</v>
      </c>
    </row>
    <row r="2" spans="1:4" x14ac:dyDescent="0.35">
      <c r="A2" s="7" t="s">
        <v>66</v>
      </c>
    </row>
    <row r="4" spans="1:4" x14ac:dyDescent="0.35">
      <c r="A4" s="14" t="s">
        <v>67</v>
      </c>
      <c r="B4" s="14" t="s">
        <v>68</v>
      </c>
      <c r="C4" s="14" t="s">
        <v>69</v>
      </c>
      <c r="D4" s="14" t="s">
        <v>8</v>
      </c>
    </row>
    <row r="5" spans="1:4" ht="29" x14ac:dyDescent="0.35">
      <c r="A5" s="5" t="s">
        <v>186</v>
      </c>
      <c r="B5" s="5" t="s">
        <v>187</v>
      </c>
      <c r="C5" s="5" t="s">
        <v>188</v>
      </c>
      <c r="D5" s="5" t="s">
        <v>40</v>
      </c>
    </row>
    <row r="6" spans="1:4" ht="29" x14ac:dyDescent="0.35">
      <c r="A6" s="5" t="s">
        <v>189</v>
      </c>
      <c r="B6" s="5" t="s">
        <v>190</v>
      </c>
      <c r="C6" s="5" t="s">
        <v>191</v>
      </c>
      <c r="D6" s="5" t="s">
        <v>87</v>
      </c>
    </row>
    <row r="7" spans="1:4" ht="29" x14ac:dyDescent="0.35">
      <c r="A7" s="5" t="s">
        <v>192</v>
      </c>
      <c r="B7" s="5" t="s">
        <v>193</v>
      </c>
      <c r="C7" s="5" t="s">
        <v>194</v>
      </c>
      <c r="D7" s="5" t="s">
        <v>40</v>
      </c>
    </row>
    <row r="8" spans="1:4" x14ac:dyDescent="0.35">
      <c r="A8" s="5" t="s">
        <v>195</v>
      </c>
      <c r="B8" s="5" t="s">
        <v>196</v>
      </c>
      <c r="C8" s="5" t="s">
        <v>197</v>
      </c>
      <c r="D8" s="5" t="s">
        <v>40</v>
      </c>
    </row>
    <row r="9" spans="1:4" ht="29" x14ac:dyDescent="0.35">
      <c r="A9" s="5" t="s">
        <v>198</v>
      </c>
      <c r="B9" s="5" t="s">
        <v>199</v>
      </c>
      <c r="C9" s="5" t="s">
        <v>200</v>
      </c>
      <c r="D9" s="5" t="s">
        <v>63</v>
      </c>
    </row>
    <row r="10" spans="1:4" ht="29" x14ac:dyDescent="0.35">
      <c r="A10" s="5" t="s">
        <v>201</v>
      </c>
      <c r="B10" s="5" t="s">
        <v>202</v>
      </c>
      <c r="C10" s="5" t="s">
        <v>203</v>
      </c>
      <c r="D10" s="5" t="s">
        <v>40</v>
      </c>
    </row>
    <row r="11" spans="1:4" ht="29" x14ac:dyDescent="0.35">
      <c r="A11" s="5" t="s">
        <v>204</v>
      </c>
      <c r="B11" s="5" t="s">
        <v>205</v>
      </c>
      <c r="C11" s="5" t="s">
        <v>206</v>
      </c>
      <c r="D11" s="5" t="s">
        <v>48</v>
      </c>
    </row>
    <row r="12" spans="1:4" ht="29" x14ac:dyDescent="0.35">
      <c r="A12" s="5" t="s">
        <v>207</v>
      </c>
      <c r="B12" s="5" t="s">
        <v>208</v>
      </c>
      <c r="C12" s="5" t="s">
        <v>209</v>
      </c>
      <c r="D12" s="5" t="s">
        <v>57</v>
      </c>
    </row>
    <row r="14" spans="1:4" x14ac:dyDescent="0.35">
      <c r="A14" s="18" t="s">
        <v>99</v>
      </c>
      <c r="B14" s="17"/>
      <c r="C14" s="17"/>
      <c r="D14" s="17"/>
    </row>
    <row r="15" spans="1:4" x14ac:dyDescent="0.35">
      <c r="A15" s="16" t="s">
        <v>100</v>
      </c>
      <c r="B15" s="17"/>
      <c r="C15" s="17"/>
      <c r="D15" s="17"/>
    </row>
    <row r="16" spans="1:4" x14ac:dyDescent="0.35">
      <c r="A16" s="16" t="s">
        <v>101</v>
      </c>
      <c r="B16" s="17"/>
      <c r="C16" s="17"/>
      <c r="D16" s="17"/>
    </row>
    <row r="17" spans="1:4" x14ac:dyDescent="0.35">
      <c r="A17" s="16" t="s">
        <v>102</v>
      </c>
      <c r="B17" s="17"/>
      <c r="C17" s="17"/>
      <c r="D17" s="17"/>
    </row>
  </sheetData>
  <mergeCells count="4">
    <mergeCell ref="A17:D17"/>
    <mergeCell ref="A15:D15"/>
    <mergeCell ref="A16:D16"/>
    <mergeCell ref="A14:D14"/>
  </mergeCells>
  <pageMargins left="0.75" right="0.75" top="1" bottom="1" header="0.5" footer="0.5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D19"/>
  <sheetViews>
    <sheetView workbookViewId="0">
      <pane ySplit="4" topLeftCell="A5" activePane="bottomLeft" state="frozen"/>
      <selection pane="bottomLeft" activeCell="A2" sqref="A2:B2"/>
    </sheetView>
  </sheetViews>
  <sheetFormatPr defaultRowHeight="14.5" x14ac:dyDescent="0.35"/>
  <cols>
    <col min="1" max="1" width="55" customWidth="1"/>
    <col min="2" max="2" width="45" customWidth="1"/>
    <col min="3" max="3" width="38" customWidth="1"/>
    <col min="4" max="4" width="14" customWidth="1"/>
  </cols>
  <sheetData>
    <row r="1" spans="1:4" ht="21" x14ac:dyDescent="0.5">
      <c r="A1" s="3" t="s">
        <v>30</v>
      </c>
    </row>
    <row r="2" spans="1:4" x14ac:dyDescent="0.35">
      <c r="A2" s="7" t="s">
        <v>66</v>
      </c>
    </row>
    <row r="4" spans="1:4" x14ac:dyDescent="0.35">
      <c r="A4" s="14" t="s">
        <v>67</v>
      </c>
      <c r="B4" s="14" t="s">
        <v>68</v>
      </c>
      <c r="C4" s="14" t="s">
        <v>69</v>
      </c>
      <c r="D4" s="14" t="s">
        <v>8</v>
      </c>
    </row>
    <row r="5" spans="1:4" x14ac:dyDescent="0.35">
      <c r="A5" s="5" t="s">
        <v>210</v>
      </c>
      <c r="B5" s="5" t="s">
        <v>211</v>
      </c>
      <c r="C5" s="5" t="s">
        <v>212</v>
      </c>
      <c r="D5" s="5" t="s">
        <v>40</v>
      </c>
    </row>
    <row r="6" spans="1:4" ht="29" x14ac:dyDescent="0.35">
      <c r="A6" s="5" t="s">
        <v>213</v>
      </c>
      <c r="B6" s="5" t="s">
        <v>214</v>
      </c>
      <c r="C6" s="5" t="s">
        <v>215</v>
      </c>
      <c r="D6" s="5" t="s">
        <v>216</v>
      </c>
    </row>
    <row r="7" spans="1:4" x14ac:dyDescent="0.35">
      <c r="A7" s="5" t="s">
        <v>217</v>
      </c>
      <c r="B7" s="5" t="s">
        <v>218</v>
      </c>
      <c r="C7" s="5" t="s">
        <v>219</v>
      </c>
      <c r="D7" s="5" t="s">
        <v>216</v>
      </c>
    </row>
    <row r="8" spans="1:4" x14ac:dyDescent="0.35">
      <c r="A8" s="5" t="s">
        <v>220</v>
      </c>
      <c r="B8" s="5" t="s">
        <v>221</v>
      </c>
      <c r="C8" s="5" t="s">
        <v>222</v>
      </c>
      <c r="D8" s="5" t="s">
        <v>54</v>
      </c>
    </row>
    <row r="9" spans="1:4" ht="29" x14ac:dyDescent="0.35">
      <c r="A9" s="5" t="s">
        <v>223</v>
      </c>
      <c r="B9" s="5" t="s">
        <v>224</v>
      </c>
      <c r="C9" s="5" t="s">
        <v>225</v>
      </c>
      <c r="D9" s="5" t="s">
        <v>40</v>
      </c>
    </row>
    <row r="10" spans="1:4" x14ac:dyDescent="0.35">
      <c r="A10" s="5" t="s">
        <v>226</v>
      </c>
      <c r="B10" s="5" t="s">
        <v>227</v>
      </c>
      <c r="C10" s="5" t="s">
        <v>228</v>
      </c>
      <c r="D10" s="5" t="s">
        <v>42</v>
      </c>
    </row>
    <row r="11" spans="1:4" x14ac:dyDescent="0.35">
      <c r="A11" s="5" t="s">
        <v>229</v>
      </c>
      <c r="B11" s="5" t="s">
        <v>230</v>
      </c>
      <c r="C11" s="5" t="s">
        <v>231</v>
      </c>
      <c r="D11" s="5" t="s">
        <v>51</v>
      </c>
    </row>
    <row r="12" spans="1:4" ht="29" x14ac:dyDescent="0.35">
      <c r="A12" s="5" t="s">
        <v>232</v>
      </c>
      <c r="B12" s="5" t="s">
        <v>233</v>
      </c>
      <c r="C12" s="5" t="s">
        <v>234</v>
      </c>
      <c r="D12" s="5" t="s">
        <v>54</v>
      </c>
    </row>
    <row r="13" spans="1:4" x14ac:dyDescent="0.35">
      <c r="A13" s="5" t="s">
        <v>235</v>
      </c>
      <c r="B13" s="5" t="s">
        <v>236</v>
      </c>
      <c r="C13" s="5" t="s">
        <v>237</v>
      </c>
      <c r="D13" s="5" t="s">
        <v>216</v>
      </c>
    </row>
    <row r="14" spans="1:4" x14ac:dyDescent="0.35">
      <c r="A14" s="5" t="s">
        <v>238</v>
      </c>
      <c r="B14" s="5" t="s">
        <v>239</v>
      </c>
      <c r="C14" s="5" t="s">
        <v>240</v>
      </c>
      <c r="D14" s="5" t="s">
        <v>40</v>
      </c>
    </row>
    <row r="16" spans="1:4" x14ac:dyDescent="0.35">
      <c r="A16" s="18" t="s">
        <v>99</v>
      </c>
      <c r="B16" s="17"/>
      <c r="C16" s="17"/>
      <c r="D16" s="17"/>
    </row>
    <row r="17" spans="1:4" x14ac:dyDescent="0.35">
      <c r="A17" s="16" t="s">
        <v>100</v>
      </c>
      <c r="B17" s="17"/>
      <c r="C17" s="17"/>
      <c r="D17" s="17"/>
    </row>
    <row r="18" spans="1:4" x14ac:dyDescent="0.35">
      <c r="A18" s="16" t="s">
        <v>101</v>
      </c>
      <c r="B18" s="17"/>
      <c r="C18" s="17"/>
      <c r="D18" s="17"/>
    </row>
    <row r="19" spans="1:4" x14ac:dyDescent="0.35">
      <c r="A19" s="16" t="s">
        <v>102</v>
      </c>
      <c r="B19" s="17"/>
      <c r="C19" s="17"/>
      <c r="D19" s="17"/>
    </row>
  </sheetData>
  <mergeCells count="4">
    <mergeCell ref="A19:D19"/>
    <mergeCell ref="A17:D17"/>
    <mergeCell ref="A18:D18"/>
    <mergeCell ref="A16:D16"/>
  </mergeCells>
  <pageMargins left="0.75" right="0.75" top="1" bottom="1" header="0.5" footer="0.5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D16"/>
  <sheetViews>
    <sheetView workbookViewId="0">
      <pane ySplit="4" topLeftCell="A5" activePane="bottomLeft" state="frozen"/>
      <selection pane="bottomLeft" activeCell="A2" sqref="A2:B2"/>
    </sheetView>
  </sheetViews>
  <sheetFormatPr defaultRowHeight="14.5" x14ac:dyDescent="0.35"/>
  <cols>
    <col min="1" max="1" width="55" customWidth="1"/>
    <col min="2" max="2" width="45" customWidth="1"/>
    <col min="3" max="3" width="38" customWidth="1"/>
    <col min="4" max="4" width="14" customWidth="1"/>
  </cols>
  <sheetData>
    <row r="1" spans="1:4" ht="21" x14ac:dyDescent="0.5">
      <c r="A1" s="3" t="s">
        <v>241</v>
      </c>
    </row>
    <row r="2" spans="1:4" x14ac:dyDescent="0.35">
      <c r="A2" s="7" t="s">
        <v>66</v>
      </c>
    </row>
    <row r="4" spans="1:4" x14ac:dyDescent="0.35">
      <c r="A4" s="14" t="s">
        <v>67</v>
      </c>
      <c r="B4" s="14" t="s">
        <v>68</v>
      </c>
      <c r="C4" s="14" t="s">
        <v>69</v>
      </c>
      <c r="D4" s="14" t="s">
        <v>8</v>
      </c>
    </row>
    <row r="5" spans="1:4" x14ac:dyDescent="0.35">
      <c r="A5" s="5" t="s">
        <v>242</v>
      </c>
      <c r="B5" s="5" t="s">
        <v>243</v>
      </c>
      <c r="C5" s="5" t="s">
        <v>244</v>
      </c>
      <c r="D5" s="5" t="s">
        <v>42</v>
      </c>
    </row>
    <row r="6" spans="1:4" x14ac:dyDescent="0.35">
      <c r="A6" s="5" t="s">
        <v>245</v>
      </c>
      <c r="B6" s="5" t="s">
        <v>193</v>
      </c>
      <c r="C6" s="5" t="s">
        <v>246</v>
      </c>
      <c r="D6" s="5" t="s">
        <v>63</v>
      </c>
    </row>
    <row r="7" spans="1:4" ht="29" x14ac:dyDescent="0.35">
      <c r="A7" s="5" t="s">
        <v>247</v>
      </c>
      <c r="B7" s="5" t="s">
        <v>248</v>
      </c>
      <c r="C7" s="5" t="s">
        <v>249</v>
      </c>
      <c r="D7" s="5" t="s">
        <v>60</v>
      </c>
    </row>
    <row r="8" spans="1:4" ht="29" x14ac:dyDescent="0.35">
      <c r="A8" s="5" t="s">
        <v>250</v>
      </c>
      <c r="B8" s="5" t="s">
        <v>251</v>
      </c>
      <c r="C8" s="5" t="s">
        <v>252</v>
      </c>
      <c r="D8" s="5" t="s">
        <v>63</v>
      </c>
    </row>
    <row r="9" spans="1:4" ht="29" x14ac:dyDescent="0.35">
      <c r="A9" s="5" t="s">
        <v>253</v>
      </c>
      <c r="B9" s="5" t="s">
        <v>254</v>
      </c>
      <c r="C9" s="5" t="s">
        <v>255</v>
      </c>
      <c r="D9" s="5" t="s">
        <v>63</v>
      </c>
    </row>
    <row r="10" spans="1:4" ht="29" x14ac:dyDescent="0.35">
      <c r="A10" s="5" t="s">
        <v>256</v>
      </c>
      <c r="B10" s="5" t="s">
        <v>257</v>
      </c>
      <c r="C10" s="5" t="s">
        <v>258</v>
      </c>
      <c r="D10" s="5" t="s">
        <v>63</v>
      </c>
    </row>
    <row r="11" spans="1:4" x14ac:dyDescent="0.35">
      <c r="A11" s="5" t="s">
        <v>259</v>
      </c>
      <c r="B11" s="5" t="s">
        <v>260</v>
      </c>
      <c r="C11" s="5" t="s">
        <v>261</v>
      </c>
      <c r="D11" s="5" t="s">
        <v>98</v>
      </c>
    </row>
    <row r="13" spans="1:4" x14ac:dyDescent="0.35">
      <c r="A13" s="18" t="s">
        <v>99</v>
      </c>
      <c r="B13" s="17"/>
      <c r="C13" s="17"/>
      <c r="D13" s="17"/>
    </row>
    <row r="14" spans="1:4" x14ac:dyDescent="0.35">
      <c r="A14" s="16" t="s">
        <v>100</v>
      </c>
      <c r="B14" s="17"/>
      <c r="C14" s="17"/>
      <c r="D14" s="17"/>
    </row>
    <row r="15" spans="1:4" x14ac:dyDescent="0.35">
      <c r="A15" s="16" t="s">
        <v>101</v>
      </c>
      <c r="B15" s="17"/>
      <c r="C15" s="17"/>
      <c r="D15" s="17"/>
    </row>
    <row r="16" spans="1:4" x14ac:dyDescent="0.35">
      <c r="A16" s="16" t="s">
        <v>102</v>
      </c>
      <c r="B16" s="17"/>
      <c r="C16" s="17"/>
      <c r="D16" s="17"/>
    </row>
  </sheetData>
  <mergeCells count="4">
    <mergeCell ref="A16:D16"/>
    <mergeCell ref="A14:D14"/>
    <mergeCell ref="A15:D15"/>
    <mergeCell ref="A13:D13"/>
  </mergeCells>
  <pageMargins left="0.75" right="0.75" top="1" bottom="1" header="0.5" footer="0.5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D17"/>
  <sheetViews>
    <sheetView workbookViewId="0">
      <pane ySplit="4" topLeftCell="A5" activePane="bottomLeft" state="frozen"/>
      <selection pane="bottomLeft" activeCell="A17" sqref="A17:D17"/>
    </sheetView>
  </sheetViews>
  <sheetFormatPr defaultRowHeight="14.5" x14ac:dyDescent="0.35"/>
  <cols>
    <col min="1" max="1" width="78.90625" customWidth="1"/>
    <col min="2" max="2" width="45" customWidth="1"/>
    <col min="3" max="3" width="38" customWidth="1"/>
    <col min="4" max="4" width="14" customWidth="1"/>
  </cols>
  <sheetData>
    <row r="1" spans="1:4" ht="21" x14ac:dyDescent="0.5">
      <c r="A1" s="3" t="s">
        <v>34</v>
      </c>
    </row>
    <row r="2" spans="1:4" x14ac:dyDescent="0.35">
      <c r="A2" s="7" t="s">
        <v>66</v>
      </c>
    </row>
    <row r="4" spans="1:4" x14ac:dyDescent="0.35">
      <c r="A4" s="15" t="s">
        <v>287</v>
      </c>
      <c r="B4" s="15" t="s">
        <v>68</v>
      </c>
      <c r="C4" s="15" t="s">
        <v>69</v>
      </c>
      <c r="D4" s="15" t="s">
        <v>8</v>
      </c>
    </row>
    <row r="5" spans="1:4" ht="14" customHeight="1" x14ac:dyDescent="0.35">
      <c r="A5" s="5" t="s">
        <v>262</v>
      </c>
      <c r="B5" s="5" t="s">
        <v>263</v>
      </c>
      <c r="C5" s="5" t="s">
        <v>264</v>
      </c>
      <c r="D5" s="8" t="s">
        <v>45</v>
      </c>
    </row>
    <row r="6" spans="1:4" x14ac:dyDescent="0.35">
      <c r="A6" s="5" t="s">
        <v>265</v>
      </c>
      <c r="B6" s="5" t="s">
        <v>266</v>
      </c>
      <c r="C6" s="5" t="s">
        <v>267</v>
      </c>
      <c r="D6" s="5" t="s">
        <v>94</v>
      </c>
    </row>
    <row r="7" spans="1:4" x14ac:dyDescent="0.35">
      <c r="A7" s="5" t="s">
        <v>268</v>
      </c>
      <c r="B7" s="5" t="s">
        <v>269</v>
      </c>
      <c r="C7" s="5" t="s">
        <v>270</v>
      </c>
      <c r="D7" s="5" t="s">
        <v>57</v>
      </c>
    </row>
    <row r="8" spans="1:4" x14ac:dyDescent="0.35">
      <c r="A8" s="5" t="s">
        <v>271</v>
      </c>
      <c r="B8" s="5" t="s">
        <v>272</v>
      </c>
      <c r="C8" s="5" t="s">
        <v>273</v>
      </c>
      <c r="D8" s="5" t="s">
        <v>274</v>
      </c>
    </row>
    <row r="9" spans="1:4" x14ac:dyDescent="0.35">
      <c r="A9" s="5" t="s">
        <v>275</v>
      </c>
      <c r="B9" s="5" t="s">
        <v>276</v>
      </c>
      <c r="C9" s="5" t="s">
        <v>277</v>
      </c>
      <c r="D9" s="5" t="s">
        <v>40</v>
      </c>
    </row>
    <row r="10" spans="1:4" x14ac:dyDescent="0.35">
      <c r="A10" s="5" t="s">
        <v>278</v>
      </c>
      <c r="B10" s="5" t="s">
        <v>279</v>
      </c>
      <c r="C10" s="5" t="s">
        <v>280</v>
      </c>
      <c r="D10" s="5" t="s">
        <v>54</v>
      </c>
    </row>
    <row r="11" spans="1:4" x14ac:dyDescent="0.35">
      <c r="A11" s="5" t="s">
        <v>281</v>
      </c>
      <c r="B11" s="5" t="s">
        <v>282</v>
      </c>
      <c r="C11" s="5" t="s">
        <v>283</v>
      </c>
      <c r="D11" s="5" t="s">
        <v>45</v>
      </c>
    </row>
    <row r="12" spans="1:4" x14ac:dyDescent="0.35">
      <c r="A12" s="5" t="s">
        <v>284</v>
      </c>
      <c r="B12" s="5" t="s">
        <v>285</v>
      </c>
      <c r="C12" s="5" t="s">
        <v>286</v>
      </c>
      <c r="D12" s="5" t="s">
        <v>40</v>
      </c>
    </row>
    <row r="14" spans="1:4" x14ac:dyDescent="0.35">
      <c r="A14" s="18" t="s">
        <v>99</v>
      </c>
      <c r="B14" s="17"/>
      <c r="C14" s="17"/>
      <c r="D14" s="17"/>
    </row>
    <row r="15" spans="1:4" x14ac:dyDescent="0.35">
      <c r="A15" s="16" t="s">
        <v>100</v>
      </c>
      <c r="B15" s="17"/>
      <c r="C15" s="17"/>
      <c r="D15" s="17"/>
    </row>
    <row r="16" spans="1:4" x14ac:dyDescent="0.35">
      <c r="A16" s="16" t="s">
        <v>101</v>
      </c>
      <c r="B16" s="17"/>
      <c r="C16" s="17"/>
      <c r="D16" s="17"/>
    </row>
    <row r="17" spans="1:4" x14ac:dyDescent="0.35">
      <c r="A17" s="16" t="s">
        <v>102</v>
      </c>
      <c r="B17" s="17"/>
      <c r="C17" s="17"/>
      <c r="D17" s="17"/>
    </row>
  </sheetData>
  <mergeCells count="4">
    <mergeCell ref="A17:D17"/>
    <mergeCell ref="A15:D15"/>
    <mergeCell ref="A16:D16"/>
    <mergeCell ref="A14:D14"/>
  </mergeCells>
  <pageMargins left="0.75" right="0.75" top="1" bottom="1" header="0.5" footer="0.5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0D9C8ECFD99D44B870F661353BF65B" ma:contentTypeVersion="7" ma:contentTypeDescription="Create a new document." ma:contentTypeScope="" ma:versionID="3a57149c09dfa9a59113e2bdd1e64a3e">
  <xsd:schema xmlns:xsd="http://www.w3.org/2001/XMLSchema" xmlns:xs="http://www.w3.org/2001/XMLSchema" xmlns:p="http://schemas.microsoft.com/office/2006/metadata/properties" xmlns:ns2="521b31b2-89d0-4cc7-840c-92234c458302" targetNamespace="http://schemas.microsoft.com/office/2006/metadata/properties" ma:root="true" ma:fieldsID="60018e982600d84a486b219fe428aaaa" ns2:_="">
    <xsd:import namespace="521b31b2-89d0-4cc7-840c-92234c45830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21b31b2-89d0-4cc7-840c-92234c45830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haredContentType xmlns="Microsoft.SharePoint.Taxonomy.ContentTypeSync" SourceId="77364725-71ac-4012-9db5-6296a061aa80" ContentTypeId="0x0101" PreviousValue="false"/>
</file>

<file path=customXml/itemProps1.xml><?xml version="1.0" encoding="utf-8"?>
<ds:datastoreItem xmlns:ds="http://schemas.openxmlformats.org/officeDocument/2006/customXml" ds:itemID="{B6FB0B95-CE1F-4669-AA79-E93EDB2DE2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21b31b2-89d0-4cc7-840c-92234c45830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9963BB-75A8-4C10-8A6B-6084797117A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8037B52-635F-4EAA-A784-09A90942D2E5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73BC0E71-663E-4977-9362-49F8C07BBDFC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11</vt:i4>
      </vt:variant>
    </vt:vector>
  </HeadingPairs>
  <TitlesOfParts>
    <vt:vector size="11" baseType="lpstr">
      <vt:lpstr>Overview</vt:lpstr>
      <vt:lpstr>Index</vt:lpstr>
      <vt:lpstr>References</vt:lpstr>
      <vt:lpstr>Skills &amp; Capacity</vt:lpstr>
      <vt:lpstr>Workforce Planning &amp; Succession</vt:lpstr>
      <vt:lpstr>Training &amp; Capability Pathways</vt:lpstr>
      <vt:lpstr>Frontline Adoption &amp; Human Fact</vt:lpstr>
      <vt:lpstr>Union &amp; Industrial Relations</vt:lpstr>
      <vt:lpstr>Change Fatigue &amp; Wellbeing</vt:lpstr>
      <vt:lpstr>Digital, Data &amp; AI Literacy</vt:lpstr>
      <vt:lpstr>Communities of Practice &amp; Knowl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openpyxl</dc:creator>
  <cp:keywords/>
  <dc:description/>
  <cp:lastModifiedBy>Jeremy Allen</cp:lastModifiedBy>
  <cp:revision/>
  <dcterms:created xsi:type="dcterms:W3CDTF">2026-04-21T12:28:37Z</dcterms:created>
  <dcterms:modified xsi:type="dcterms:W3CDTF">2026-06-30T15:41:18Z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0x010100830D9C8ECFD99D44B870F661353BF65B</vt:lpwstr>
  </property>
</Properties>
</file>